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1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417" r:id="rId7"/>
    <p:sldId id="416" r:id="rId8"/>
    <p:sldId id="268" r:id="rId9"/>
    <p:sldId id="270" r:id="rId10"/>
    <p:sldId id="271" r:id="rId11"/>
    <p:sldId id="272" r:id="rId12"/>
    <p:sldId id="273" r:id="rId13"/>
    <p:sldId id="405" r:id="rId14"/>
    <p:sldId id="426" r:id="rId15"/>
    <p:sldId id="425" r:id="rId16"/>
    <p:sldId id="409" r:id="rId17"/>
    <p:sldId id="418" r:id="rId18"/>
    <p:sldId id="420" r:id="rId19"/>
    <p:sldId id="421" r:id="rId20"/>
    <p:sldId id="422" r:id="rId21"/>
    <p:sldId id="419" r:id="rId22"/>
    <p:sldId id="423" r:id="rId23"/>
    <p:sldId id="424" r:id="rId24"/>
    <p:sldId id="413" r:id="rId25"/>
    <p:sldId id="41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65" autoAdjust="0"/>
  </p:normalViewPr>
  <p:slideViewPr>
    <p:cSldViewPr snapToGrid="0" snapToObjects="1">
      <p:cViewPr varScale="1">
        <p:scale>
          <a:sx n="87" d="100"/>
          <a:sy n="87" d="100"/>
        </p:scale>
        <p:origin x="-2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8FE07-C41E-EA49-8D8C-4CCBD0D39C3B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F433-0667-8F45-9451-D63E26216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7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1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/>
          <p:cNvSpPr txBox="1">
            <a:spLocks noGrp="1"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/>
            <a:fld id="{3A6A5817-81E2-AB4C-8F6F-972E81D3A78F}" type="slidenum">
              <a:rPr lang="en-US" sz="1300">
                <a:solidFill>
                  <a:srgbClr val="000000"/>
                </a:solidFill>
                <a:latin typeface="Times New Roman" charset="0"/>
              </a:rPr>
              <a:pPr algn="r" eaLnBrk="1"/>
              <a:t>14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08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5650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3879" cy="4111625"/>
          </a:xfrm>
          <a:ln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 smtClean="0">
              <a:latin typeface="Times New Roman" pitchFamily="-72" charset="0"/>
              <a:ea typeface="ＭＳ Ｐゴシック" pitchFamily="-72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6F433-0667-8F45-9451-D63E262166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6"/>
          <p:cNvSpPr txBox="1">
            <a:spLocks noGrp="1"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/>
            <a:fld id="{37939E7D-C613-9D48-894B-814E6646A835}" type="slidenum">
              <a:rPr lang="en-US" sz="1300">
                <a:solidFill>
                  <a:srgbClr val="000000"/>
                </a:solidFill>
                <a:latin typeface="Times New Roman" charset="0"/>
              </a:rPr>
              <a:pPr algn="r" eaLnBrk="1"/>
              <a:t>24</a:t>
            </a:fld>
            <a:endParaRPr lang="en-US" sz="13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083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93738"/>
            <a:ext cx="4565650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3879" cy="4111625"/>
          </a:xfrm>
          <a:ln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mtClean="0">
              <a:latin typeface="Times New Roman" pitchFamily="-72" charset="0"/>
              <a:ea typeface="ＭＳ Ｐゴシック" pitchFamily="-72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11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17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5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D9D73C-9D58-A04B-8648-5D034698C0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16F33D1-E2CD-0741-B1DB-A40A2045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9144000" cy="36844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1-14 at 6.20.22 PM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" y="59649"/>
            <a:ext cx="1017086" cy="249295"/>
          </a:xfrm>
          <a:prstGeom prst="rect">
            <a:avLst/>
          </a:prstGeom>
        </p:spPr>
      </p:pic>
      <p:pic>
        <p:nvPicPr>
          <p:cNvPr id="8" name="Picture 7" descr="redhat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73" y="54875"/>
            <a:ext cx="692837" cy="2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6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200928"/>
            <a:ext cx="7715304" cy="659116"/>
          </a:xfrm>
          <a:prstGeom prst="rect">
            <a:avLst/>
          </a:prstGeom>
          <a:noFill/>
        </p:spPr>
      </p:pic>
      <p:sp>
        <p:nvSpPr>
          <p:cNvPr id="6" name="CasellaDiTesto 15"/>
          <p:cNvSpPr txBox="1"/>
          <p:nvPr/>
        </p:nvSpPr>
        <p:spPr>
          <a:xfrm>
            <a:off x="3186130" y="3302305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OPENWEST 2013</a:t>
            </a:r>
            <a:endParaRPr lang="en-US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 descr="panda-plugged-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6" y="476328"/>
            <a:ext cx="908939" cy="705698"/>
          </a:xfrm>
          <a:prstGeom prst="rect">
            <a:avLst/>
          </a:prstGeom>
        </p:spPr>
      </p:pic>
      <p:pic>
        <p:nvPicPr>
          <p:cNvPr id="2" name="Picture 1" descr="poweru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6470" cy="6882353"/>
          </a:xfrm>
          <a:prstGeom prst="rect">
            <a:avLst/>
          </a:prstGeom>
        </p:spPr>
      </p:pic>
      <p:sp>
        <p:nvSpPr>
          <p:cNvPr id="8" name="CasellaDiTesto 6"/>
          <p:cNvSpPr txBox="1"/>
          <p:nvPr/>
        </p:nvSpPr>
        <p:spPr>
          <a:xfrm>
            <a:off x="-322254" y="4467474"/>
            <a:ext cx="2714644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6350">
                  <a:noFill/>
                </a:ln>
                <a:solidFill>
                  <a:srgbClr val="FFFFFF"/>
                </a:solidFill>
                <a:latin typeface="Overpass-Rehinted Bold"/>
                <a:cs typeface="Overpass-Rehinted Bold"/>
              </a:rPr>
              <a:t>PRESENTED</a:t>
            </a:r>
          </a:p>
          <a:p>
            <a:pPr algn="ctr"/>
            <a:r>
              <a:rPr lang="en-US" sz="1200" dirty="0" smtClean="0">
                <a:ln w="6350">
                  <a:noFill/>
                </a:ln>
                <a:solidFill>
                  <a:srgbClr val="FFFFFF"/>
                </a:solidFill>
                <a:latin typeface="Overpass-Rehinted Bold"/>
                <a:cs typeface="Overpass-Rehinted Bold"/>
              </a:rPr>
              <a:t>BY</a:t>
            </a:r>
            <a:endParaRPr lang="en-US" sz="1200" dirty="0">
              <a:ln w="6350">
                <a:noFill/>
              </a:ln>
              <a:solidFill>
                <a:srgbClr val="FFFFFF"/>
              </a:solidFill>
              <a:latin typeface="Overpass-Rehinted Bold"/>
              <a:cs typeface="Overpass-Rehinted 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1561" y="5272723"/>
            <a:ext cx="1143008" cy="1095048"/>
            <a:chOff x="3969506" y="3574430"/>
            <a:chExt cx="1143008" cy="1095048"/>
          </a:xfrm>
        </p:grpSpPr>
        <p:sp>
          <p:nvSpPr>
            <p:cNvPr id="16" name="Oval 15"/>
            <p:cNvSpPr/>
            <p:nvPr/>
          </p:nvSpPr>
          <p:spPr bwMode="auto">
            <a:xfrm>
              <a:off x="3992900" y="3574430"/>
              <a:ext cx="1095112" cy="1095048"/>
            </a:xfrm>
            <a:prstGeom prst="ellipse">
              <a:avLst/>
            </a:prstGeom>
            <a:solidFill>
              <a:srgbClr val="CD202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effectLst/>
                <a:latin typeface="Helvetica"/>
                <a:cs typeface="Helvetica"/>
              </a:endParaRPr>
            </a:p>
          </p:txBody>
        </p:sp>
        <p:sp>
          <p:nvSpPr>
            <p:cNvPr id="17" name="CasellaDiTesto 7"/>
            <p:cNvSpPr txBox="1"/>
            <p:nvPr/>
          </p:nvSpPr>
          <p:spPr>
            <a:xfrm>
              <a:off x="3969506" y="3825681"/>
              <a:ext cx="1143008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Overpass-Rehinted Bold"/>
                  <a:cs typeface="Overpass-Rehinted Bold"/>
                </a:defRPr>
              </a:lvl1pPr>
            </a:lstStyle>
            <a:p>
              <a:r>
                <a:rPr lang="en-US" sz="1500" dirty="0" smtClean="0"/>
                <a:t>GRANT</a:t>
              </a:r>
            </a:p>
            <a:p>
              <a:r>
                <a:rPr lang="en-US" sz="1500" dirty="0" smtClean="0"/>
                <a:t>SHIPLEY</a:t>
              </a:r>
              <a:endParaRPr lang="en-US" sz="1500" dirty="0"/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5279303" y="80879"/>
            <a:ext cx="3864695" cy="153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Full Stack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JavaScript</a:t>
            </a:r>
            <a:endParaRPr lang="en-US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 descr="osc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" y="1"/>
            <a:ext cx="2301240" cy="1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00" y="2973554"/>
            <a:ext cx="2972160" cy="15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24800" y="1368504"/>
            <a:ext cx="748656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 marL="4572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682240" y="4229725"/>
            <a:ext cx="2197440" cy="53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</a:tabLst>
              <a:defRPr/>
            </a:pPr>
            <a:r>
              <a:rPr lang="en-US" sz="1500" i="1" dirty="0">
                <a:solidFill>
                  <a:srgbClr val="000000"/>
                </a:solidFill>
              </a:rPr>
              <a:t>“I’m not sure this does what I need.”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21" y="3326750"/>
            <a:ext cx="891360" cy="74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472000" y="3670226"/>
            <a:ext cx="587520" cy="293791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57" tIns="37029" rIns="74057" bIns="37029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500">
              <a:cs typeface="MS Gothic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41" y="3648624"/>
            <a:ext cx="1458720" cy="4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22720" y="2240156"/>
            <a:ext cx="5978880" cy="653469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</a:tabLst>
              <a:defRPr/>
            </a:pPr>
            <a:r>
              <a:rPr lang="en-GB">
                <a:solidFill>
                  <a:srgbClr val="000000"/>
                </a:solidFill>
                <a:cs typeface="Arial" charset="0"/>
              </a:rPr>
              <a:t>You are restricted to the features of the 3rd Party application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422720" y="1790829"/>
            <a:ext cx="5968800" cy="361838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</a:tabLst>
              <a:defRPr/>
            </a:pPr>
            <a:r>
              <a:rPr lang="en-GB">
                <a:solidFill>
                  <a:srgbClr val="000000"/>
                </a:solidFill>
                <a:cs typeface="Arial" charset="0"/>
              </a:rPr>
              <a:t>Someone else’s app in the Cloud (CRM, etc.)</a:t>
            </a:r>
          </a:p>
        </p:txBody>
      </p:sp>
      <p:pic>
        <p:nvPicPr>
          <p:cNvPr id="10" name="Picture 9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sellaDiTesto 20"/>
          <p:cNvSpPr txBox="1"/>
          <p:nvPr/>
        </p:nvSpPr>
        <p:spPr>
          <a:xfrm>
            <a:off x="3214678" y="561378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SaaS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 descr="saa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60" y="5625840"/>
            <a:ext cx="1757940" cy="11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14348" y="1444113"/>
            <a:ext cx="820512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 marL="4572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714500" indent="-4556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Quickly build the Application that YOU need for</a:t>
            </a:r>
          </a:p>
          <a:p>
            <a:pPr lvl="3" hangingPunct="0">
              <a:lnSpc>
                <a:spcPct val="93000"/>
              </a:lnSpc>
              <a:spcAft>
                <a:spcPts val="466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1600" dirty="0">
                <a:ea typeface="ＭＳ Ｐゴシック" charset="0"/>
                <a:cs typeface="ＭＳ Ｐゴシック" charset="0"/>
              </a:rPr>
              <a:t>Your Group, your Enterprise, your next great idea!</a:t>
            </a:r>
          </a:p>
          <a:p>
            <a:pPr lvl="3" hangingPunct="0">
              <a:lnSpc>
                <a:spcPct val="93000"/>
              </a:lnSpc>
              <a:spcAft>
                <a:spcPts val="466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1600" dirty="0">
                <a:ea typeface="ＭＳ Ｐゴシック" charset="0"/>
                <a:cs typeface="ＭＳ Ｐゴシック" charset="0"/>
              </a:rPr>
              <a:t>Big data, mobile, social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You code the application, We run it for you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Leverage the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ease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,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scale</a:t>
            </a:r>
            <a:r>
              <a:rPr lang="en-GB" sz="2300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and </a:t>
            </a:r>
            <a:r>
              <a:rPr lang="en-GB" sz="2300" b="1" dirty="0">
                <a:solidFill>
                  <a:srgbClr val="660066"/>
                </a:solidFill>
                <a:ea typeface="ＭＳ Ｐゴシック" charset="0"/>
                <a:cs typeface="ＭＳ Ｐゴシック" charset="0"/>
              </a:rPr>
              <a:t>power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 of the Cloud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854721" y="4400382"/>
            <a:ext cx="547988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098242" y="4400382"/>
            <a:ext cx="698639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Deploy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638400" y="4400382"/>
            <a:ext cx="583222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</a:tabLst>
              <a:defRPr/>
            </a:pPr>
            <a:r>
              <a:rPr lang="en-US" sz="1500" dirty="0">
                <a:solidFill>
                  <a:srgbClr val="000000"/>
                </a:solidFill>
              </a:rPr>
              <a:t>Enjoy</a:t>
            </a:r>
          </a:p>
        </p:txBody>
      </p:sp>
      <p:pic>
        <p:nvPicPr>
          <p:cNvPr id="6" name="Picture 14" descr="01 - A- What is Pa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1" y="3577564"/>
            <a:ext cx="5870880" cy="112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4348" y="489939"/>
            <a:ext cx="7715304" cy="659116"/>
            <a:chOff x="714348" y="489939"/>
            <a:chExt cx="7715304" cy="659116"/>
          </a:xfrm>
        </p:grpSpPr>
        <p:pic>
          <p:nvPicPr>
            <p:cNvPr id="8" name="Picture 7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489939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asellaDiTesto 20"/>
            <p:cNvSpPr txBox="1"/>
            <p:nvPr/>
          </p:nvSpPr>
          <p:spPr>
            <a:xfrm>
              <a:off x="3214678" y="561378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7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PaaS</a:t>
              </a:r>
              <a:endParaRPr lang="it-IT" sz="17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" name="Picture 9" descr="pa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622" y="5493732"/>
            <a:ext cx="1922378" cy="13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ldPe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52" y="1141155"/>
            <a:ext cx="5669600" cy="571684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14348" y="489939"/>
            <a:ext cx="7715304" cy="659116"/>
            <a:chOff x="714348" y="489939"/>
            <a:chExt cx="7715304" cy="659116"/>
          </a:xfrm>
        </p:grpSpPr>
        <p:pic>
          <p:nvPicPr>
            <p:cNvPr id="4" name="Picture 3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489939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CasellaDiTesto 20"/>
            <p:cNvSpPr txBox="1"/>
            <p:nvPr/>
          </p:nvSpPr>
          <p:spPr>
            <a:xfrm>
              <a:off x="3214678" y="561378"/>
              <a:ext cx="2714644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b="1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EVERYONE GETS ALONG</a:t>
              </a:r>
              <a:endParaRPr lang="it-IT" sz="1500" b="1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88603" y="1513663"/>
            <a:ext cx="52698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3200" dirty="0" smtClean="0"/>
              <a:t>OpenShift creates a peaceful environment</a:t>
            </a:r>
            <a:r>
              <a:rPr lang="en-US" sz="3200" dirty="0"/>
              <a:t> </a:t>
            </a:r>
            <a:r>
              <a:rPr lang="en-US" sz="3200" dirty="0" smtClean="0"/>
              <a:t>for DEV and OPS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639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20"/>
          <p:cNvSpPr txBox="1"/>
          <p:nvPr/>
        </p:nvSpPr>
        <p:spPr>
          <a:xfrm>
            <a:off x="3214678" y="561378"/>
            <a:ext cx="271464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WHY OPENSHIFT</a:t>
            </a:r>
            <a:endParaRPr lang="it-IT" sz="16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 descr="bike_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60"/>
            <a:ext cx="9144000" cy="6507340"/>
          </a:xfrm>
          <a:prstGeom prst="rect">
            <a:avLst/>
          </a:prstGeom>
        </p:spPr>
      </p:pic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82401" y="267957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FAST</a:t>
            </a:r>
          </a:p>
        </p:txBody>
      </p:sp>
    </p:spTree>
    <p:extLst>
      <p:ext uri="{BB962C8B-B14F-4D97-AF65-F5344CB8AC3E}">
        <p14:creationId xmlns:p14="http://schemas.microsoft.com/office/powerpoint/2010/main" val="287396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82401" y="495412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FREE?</a:t>
            </a:r>
          </a:p>
        </p:txBody>
      </p:sp>
      <p:pic>
        <p:nvPicPr>
          <p:cNvPr id="2" name="Picture 1" descr="fre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7" y="1460500"/>
            <a:ext cx="6839129" cy="5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64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o_wrestler_b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771" y="1013785"/>
            <a:ext cx="7261180" cy="5445885"/>
          </a:xfrm>
          <a:prstGeom prst="rect">
            <a:avLst/>
          </a:prstGeom>
        </p:spPr>
      </p:pic>
      <p:pic>
        <p:nvPicPr>
          <p:cNvPr id="3" name="Picture 2" descr="a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17" y="1013785"/>
            <a:ext cx="4130083" cy="5445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1025" y="6488385"/>
            <a:ext cx="18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4126" y="6459670"/>
            <a:ext cx="18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Scaling</a:t>
            </a:r>
            <a:endParaRPr lang="en-US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482401" y="267957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OpenShift is SCALABLE</a:t>
            </a:r>
          </a:p>
        </p:txBody>
      </p:sp>
    </p:spTree>
    <p:extLst>
      <p:ext uri="{BB962C8B-B14F-4D97-AF65-F5344CB8AC3E}">
        <p14:creationId xmlns:p14="http://schemas.microsoft.com/office/powerpoint/2010/main" val="200059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20"/>
          <p:cNvSpPr txBox="1"/>
          <p:nvPr/>
        </p:nvSpPr>
        <p:spPr>
          <a:xfrm>
            <a:off x="3214678" y="561378"/>
            <a:ext cx="2714644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PHP ROCKS ON OPENSHIFT</a:t>
            </a:r>
            <a:endParaRPr lang="it-IT" sz="12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 descr="Dwayne-Johnson-The-Rock-1280x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774"/>
            <a:ext cx="9144000" cy="6952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085" y="250786"/>
            <a:ext cx="370911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latin typeface="Cracked"/>
                <a:cs typeface="Cracked"/>
              </a:rPr>
              <a:t>Mobile </a:t>
            </a:r>
            <a:r>
              <a:rPr lang="en-US" sz="3600" dirty="0" err="1" smtClean="0">
                <a:latin typeface="Cracked"/>
                <a:cs typeface="Cracked"/>
              </a:rPr>
              <a:t>Backends</a:t>
            </a:r>
            <a:r>
              <a:rPr lang="en-US" sz="3600" dirty="0" smtClean="0">
                <a:latin typeface="Cracked"/>
                <a:cs typeface="Cracked"/>
              </a:rPr>
              <a:t> ROCK on</a:t>
            </a:r>
          </a:p>
          <a:p>
            <a:pPr>
              <a:defRPr/>
            </a:pPr>
            <a:r>
              <a:rPr lang="en-US" sz="3600" dirty="0" smtClean="0">
                <a:latin typeface="Cracked"/>
                <a:cs typeface="Cracked"/>
              </a:rPr>
              <a:t>OpenShift</a:t>
            </a:r>
          </a:p>
          <a:p>
            <a:pPr>
              <a:defRPr/>
            </a:pPr>
            <a:endParaRPr lang="en-US" sz="2400" dirty="0" smtClean="0">
              <a:latin typeface="Cracked"/>
              <a:cs typeface="Cracked"/>
            </a:endParaRPr>
          </a:p>
          <a:p>
            <a:pPr>
              <a:defRPr/>
            </a:pPr>
            <a:endParaRPr lang="en-US" sz="4000" b="1" dirty="0">
              <a:latin typeface="Cracked"/>
              <a:cs typeface="Cracked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  <a:p>
            <a:pPr>
              <a:defRPr/>
            </a:pPr>
            <a:endParaRPr lang="en-US" dirty="0"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THE SAMPLE APP</a:t>
              </a:r>
              <a:endParaRPr lang="it-IT" b="1" dirty="0"/>
            </a:p>
          </p:txBody>
        </p:sp>
      </p:grpSp>
      <p:pic>
        <p:nvPicPr>
          <p:cNvPr id="8" name="Picture 7" descr="Slo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1576393"/>
            <a:ext cx="2337601" cy="2337601"/>
          </a:xfrm>
          <a:prstGeom prst="rect">
            <a:avLst/>
          </a:prstGeom>
        </p:spPr>
      </p:pic>
      <p:pic>
        <p:nvPicPr>
          <p:cNvPr id="9" name="Picture 8" descr="mongo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572" y="1056494"/>
            <a:ext cx="4127500" cy="2857500"/>
          </a:xfrm>
          <a:prstGeom prst="rect">
            <a:avLst/>
          </a:prstGeom>
        </p:spPr>
      </p:pic>
      <p:pic>
        <p:nvPicPr>
          <p:cNvPr id="10" name="Picture 9" descr="twill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3800392"/>
            <a:ext cx="3964878" cy="1164100"/>
          </a:xfrm>
          <a:prstGeom prst="rect">
            <a:avLst/>
          </a:prstGeom>
        </p:spPr>
      </p:pic>
      <p:pic>
        <p:nvPicPr>
          <p:cNvPr id="11" name="Picture 10" descr="openshif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18" y="3259932"/>
            <a:ext cx="2128616" cy="1913060"/>
          </a:xfrm>
          <a:prstGeom prst="rect">
            <a:avLst/>
          </a:prstGeom>
        </p:spPr>
      </p:pic>
      <p:pic>
        <p:nvPicPr>
          <p:cNvPr id="12" name="Picture 11" descr="app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5" y="5341824"/>
            <a:ext cx="7655937" cy="151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STRONGLOOP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53655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Production ready node distribution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Monitored / trusted NPM modules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Ease of use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Integration with Mongoose / </a:t>
            </a:r>
            <a:r>
              <a:rPr lang="en-US" sz="2400" dirty="0" err="1" smtClean="0"/>
              <a:t>MongoDB</a:t>
            </a:r>
            <a:endParaRPr lang="en-US" sz="2400" dirty="0" smtClean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Support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sz="2400" dirty="0"/>
          </a:p>
        </p:txBody>
      </p:sp>
      <p:pic>
        <p:nvPicPr>
          <p:cNvPr id="8" name="Picture 7" descr="Slo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399" y="4520399"/>
            <a:ext cx="2337601" cy="23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0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MONGODB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60067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Document</a:t>
            </a:r>
            <a:r>
              <a:rPr lang="en-US" sz="2400" dirty="0"/>
              <a:t>-orientated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High performance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High availability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Easy scalability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JSON Document Store – Perfect for </a:t>
            </a:r>
            <a:r>
              <a:rPr lang="en-US" sz="2400" dirty="0" smtClean="0"/>
              <a:t>Titanium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Backed by 10gen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Open Source</a:t>
            </a:r>
            <a:endParaRPr lang="en-US" sz="2400" dirty="0"/>
          </a:p>
        </p:txBody>
      </p:sp>
      <p:pic>
        <p:nvPicPr>
          <p:cNvPr id="8" name="Picture 7" descr="mong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85" y="4998923"/>
            <a:ext cx="2685334" cy="18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7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2324" y="846628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b="1" smtClean="0">
                <a:solidFill>
                  <a:srgbClr val="CD202C"/>
                </a:solidFill>
              </a:rPr>
              <a:t>AGENDA</a:t>
            </a:r>
            <a:endParaRPr lang="en-US" sz="5500" b="1" dirty="0">
              <a:solidFill>
                <a:srgbClr val="CD202C"/>
              </a:solidFill>
            </a:endParaRPr>
          </a:p>
        </p:txBody>
      </p:sp>
      <p:pic>
        <p:nvPicPr>
          <p:cNvPr id="5" name="Picture 4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71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asellaDiTesto 11"/>
          <p:cNvSpPr txBox="1"/>
          <p:nvPr/>
        </p:nvSpPr>
        <p:spPr>
          <a:xfrm>
            <a:off x="1165776" y="3156569"/>
            <a:ext cx="1833586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Introduction</a:t>
            </a:r>
            <a:endParaRPr lang="en-US" sz="1200" dirty="0">
              <a:ln w="3175">
                <a:noFill/>
              </a:ln>
              <a:solidFill>
                <a:srgbClr val="CD202C"/>
              </a:solidFill>
              <a:latin typeface="Overpass-Rehinted Bold"/>
              <a:cs typeface="Overpass-Rehinted Bold"/>
            </a:endParaRPr>
          </a:p>
        </p:txBody>
      </p:sp>
      <p:sp>
        <p:nvSpPr>
          <p:cNvPr id="7" name="CasellaDiTesto 13"/>
          <p:cNvSpPr txBox="1"/>
          <p:nvPr/>
        </p:nvSpPr>
        <p:spPr>
          <a:xfrm>
            <a:off x="4643438" y="3156569"/>
            <a:ext cx="1643074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500" dirty="0" err="1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Cloud</a:t>
            </a:r>
            <a:r>
              <a:rPr lang="it-IT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 </a:t>
            </a:r>
            <a:r>
              <a:rPr lang="it-IT" sz="1500" dirty="0" err="1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Overview</a:t>
            </a:r>
            <a:endParaRPr lang="it-IT" sz="1500" dirty="0" smtClean="0">
              <a:ln w="3175">
                <a:noFill/>
              </a:ln>
              <a:solidFill>
                <a:srgbClr val="363534"/>
              </a:solidFill>
              <a:latin typeface="Overpass-Rehinted Bold"/>
              <a:cs typeface="Overpass-Rehinted Bold"/>
            </a:endParaRPr>
          </a:p>
        </p:txBody>
      </p:sp>
      <p:sp>
        <p:nvSpPr>
          <p:cNvPr id="8" name="CasellaDiTesto 14"/>
          <p:cNvSpPr txBox="1"/>
          <p:nvPr/>
        </p:nvSpPr>
        <p:spPr>
          <a:xfrm>
            <a:off x="6286512" y="3172246"/>
            <a:ext cx="1643074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Demo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7326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884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310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3384" y="3719293"/>
            <a:ext cx="1049335" cy="1049335"/>
          </a:xfrm>
          <a:prstGeom prst="rect">
            <a:avLst/>
          </a:prstGeom>
          <a:noFill/>
          <a:effectLst>
            <a:outerShdw blurRad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1"/>
          <p:cNvSpPr txBox="1"/>
          <p:nvPr/>
        </p:nvSpPr>
        <p:spPr>
          <a:xfrm>
            <a:off x="2901623" y="3175353"/>
            <a:ext cx="1833586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n w="3175">
                  <a:noFill/>
                </a:ln>
                <a:solidFill>
                  <a:srgbClr val="363534"/>
                </a:solidFill>
                <a:latin typeface="Overpass-Rehinted Bold"/>
                <a:cs typeface="Overpass-Rehinted Bold"/>
              </a:rPr>
              <a:t>Mobile History</a:t>
            </a:r>
            <a:endParaRPr lang="en-US" sz="1200" dirty="0">
              <a:ln w="3175">
                <a:noFill/>
              </a:ln>
              <a:solidFill>
                <a:srgbClr val="CD202C"/>
              </a:solidFill>
              <a:latin typeface="Overpass-Rehinted Bold"/>
              <a:cs typeface="Overpass-Rehint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6924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TWILLIO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44807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Voice and SMS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Simple pricing with a free tier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Easy to use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Integration with most languages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en-US" sz="2400" dirty="0"/>
          </a:p>
        </p:txBody>
      </p:sp>
      <p:pic>
        <p:nvPicPr>
          <p:cNvPr id="7" name="Picture 6" descr="twill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69" y="5671800"/>
            <a:ext cx="3627156" cy="10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OPENSHIFT</a:t>
              </a:r>
              <a:endParaRPr lang="it-IT" b="1" dirty="0"/>
            </a:p>
          </p:txBody>
        </p:sp>
      </p:grpSp>
      <p:pic>
        <p:nvPicPr>
          <p:cNvPr id="9" name="Picture 8" descr="wake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8" y="1169986"/>
            <a:ext cx="7112000" cy="4836160"/>
          </a:xfrm>
          <a:prstGeom prst="rect">
            <a:avLst/>
          </a:prstGeom>
        </p:spPr>
      </p:pic>
      <p:pic>
        <p:nvPicPr>
          <p:cNvPr id="7" name="Picture 6" descr="opensh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97" y="5316757"/>
            <a:ext cx="1714903" cy="15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TITANIUM</a:t>
              </a:r>
              <a:endParaRPr lang="it-IT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51064" y="1827219"/>
            <a:ext cx="69172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Eclipse-based </a:t>
            </a:r>
            <a:r>
              <a:rPr lang="en-US" sz="2400" dirty="0" smtClean="0"/>
              <a:t>IDE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Integrated with OpenShift</a:t>
            </a:r>
            <a:endParaRPr lang="en-US" sz="2400" dirty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/>
              <a:t>Build, test and deploy mobile apps from a single </a:t>
            </a:r>
            <a:r>
              <a:rPr lang="en-US" sz="2400" dirty="0" smtClean="0"/>
              <a:t>IDE</a:t>
            </a:r>
            <a:endParaRPr lang="en-US" sz="2400" dirty="0"/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Debugger</a:t>
            </a:r>
          </a:p>
          <a:p>
            <a:pPr marL="365125" indent="-273050">
              <a:buClr>
                <a:srgbClr val="999999"/>
              </a:buClr>
              <a:buSzPct val="45000"/>
              <a:buFont typeface="Wingdings" pitchFamily="2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400" dirty="0" smtClean="0"/>
              <a:t>I love it, but I hate it</a:t>
            </a:r>
            <a:endParaRPr lang="en-US" sz="2400" dirty="0"/>
          </a:p>
        </p:txBody>
      </p:sp>
      <p:pic>
        <p:nvPicPr>
          <p:cNvPr id="8" name="Picture 7" descr="appcelerato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76" y="5444882"/>
            <a:ext cx="1786024" cy="14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89939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561378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BORING........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12" name="Picture 11" descr="yaw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56" y="2073056"/>
            <a:ext cx="5022793" cy="4784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3281" y="1259541"/>
            <a:ext cx="6757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Source code: </a:t>
            </a:r>
            <a:r>
              <a:rPr lang="en-US" sz="2800" dirty="0" err="1">
                <a:solidFill>
                  <a:srgbClr val="000000"/>
                </a:solidFill>
              </a:rPr>
              <a:t>github.com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 err="1">
                <a:solidFill>
                  <a:srgbClr val="000000"/>
                </a:solidFill>
              </a:rPr>
              <a:t>gshipley</a:t>
            </a:r>
            <a:r>
              <a:rPr lang="en-US" sz="2800" dirty="0" smtClean="0">
                <a:solidFill>
                  <a:srgbClr val="000000"/>
                </a:solidFill>
              </a:rPr>
              <a:t>/oscon13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9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82401" y="495412"/>
            <a:ext cx="8226720" cy="541497"/>
          </a:xfrm>
          <a:prstGeom prst="rect">
            <a:avLst/>
          </a:prstGeom>
        </p:spPr>
        <p:txBody>
          <a:bodyPr lIns="82945" tIns="41473" rIns="82945" bIns="41473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i="1" dirty="0" smtClean="0"/>
              <a:t>Got Questions? We Have Answers!</a:t>
            </a:r>
          </a:p>
        </p:txBody>
      </p:sp>
      <p:sp>
        <p:nvSpPr>
          <p:cNvPr id="62466" name="Rectangle 2"/>
          <p:cNvSpPr txBox="1">
            <a:spLocks noChangeArrowheads="1"/>
          </p:cNvSpPr>
          <p:nvPr/>
        </p:nvSpPr>
        <p:spPr bwMode="auto">
          <a:xfrm>
            <a:off x="424801" y="1468955"/>
            <a:ext cx="8228160" cy="438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2401" rIns="0" bIns="0"/>
          <a:lstStyle>
            <a:lvl1pPr marL="412750" indent="-273050"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IRC:  </a:t>
            </a:r>
            <a:r>
              <a:rPr lang="en-US" b="1" dirty="0" err="1">
                <a:solidFill>
                  <a:srgbClr val="000000"/>
                </a:solidFill>
              </a:rPr>
              <a:t>freenode</a:t>
            </a:r>
            <a:r>
              <a:rPr lang="en-US" b="1" dirty="0">
                <a:solidFill>
                  <a:srgbClr val="000000"/>
                </a:solidFill>
              </a:rPr>
              <a:t> #</a:t>
            </a:r>
            <a:r>
              <a:rPr lang="en-US" b="1" dirty="0" err="1">
                <a:solidFill>
                  <a:srgbClr val="000000"/>
                </a:solidFill>
              </a:rPr>
              <a:t>openshift</a:t>
            </a: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Forums: http://</a:t>
            </a:r>
            <a:r>
              <a:rPr lang="en-US" b="1" dirty="0" err="1">
                <a:solidFill>
                  <a:srgbClr val="000000"/>
                </a:solidFill>
              </a:rPr>
              <a:t>www.redhat.com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openshift</a:t>
            </a:r>
            <a:r>
              <a:rPr lang="en-US" b="1" dirty="0">
                <a:solidFill>
                  <a:srgbClr val="000000"/>
                </a:solidFill>
              </a:rPr>
              <a:t>/forums </a:t>
            </a: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Email: </a:t>
            </a:r>
            <a:r>
              <a:rPr lang="en-US" b="1" dirty="0" err="1">
                <a:solidFill>
                  <a:srgbClr val="0000FF"/>
                </a:solidFill>
              </a:rPr>
              <a:t>openshift@redhat.com</a:t>
            </a:r>
            <a:endParaRPr lang="en-US" b="1" dirty="0">
              <a:solidFill>
                <a:srgbClr val="0000FF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 dirty="0">
              <a:solidFill>
                <a:srgbClr val="0000FF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Twitter: @</a:t>
            </a:r>
            <a:r>
              <a:rPr lang="en-US" b="1" dirty="0" err="1">
                <a:solidFill>
                  <a:srgbClr val="000000"/>
                </a:solidFill>
              </a:rPr>
              <a:t>openshift</a:t>
            </a: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Grant on Twitter: @</a:t>
            </a:r>
            <a:r>
              <a:rPr lang="en-US" b="1" dirty="0" err="1">
                <a:solidFill>
                  <a:srgbClr val="000000"/>
                </a:solidFill>
              </a:rPr>
              <a:t>gshipley</a:t>
            </a: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endParaRPr lang="en-US" b="1" dirty="0">
              <a:solidFill>
                <a:srgbClr val="000000"/>
              </a:solidFill>
            </a:endParaRPr>
          </a:p>
          <a:p>
            <a:pPr eaLnBrk="1">
              <a:spcAft>
                <a:spcPts val="1293"/>
              </a:spcAft>
              <a:buClr>
                <a:srgbClr val="999999"/>
              </a:buClr>
              <a:buSzPct val="45000"/>
              <a:buFont typeface="Wingdings" charset="0"/>
              <a:buChar char=""/>
            </a:pPr>
            <a:r>
              <a:rPr lang="en-US" b="1" dirty="0">
                <a:solidFill>
                  <a:srgbClr val="000000"/>
                </a:solidFill>
              </a:rPr>
              <a:t>Source code: </a:t>
            </a:r>
            <a:r>
              <a:rPr lang="en-US" b="1" dirty="0" err="1" smtClean="0">
                <a:solidFill>
                  <a:srgbClr val="000000"/>
                </a:solidFill>
              </a:rPr>
              <a:t>github.com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gshipley</a:t>
            </a:r>
            <a:r>
              <a:rPr lang="en-US" b="1" dirty="0">
                <a:solidFill>
                  <a:srgbClr val="000000"/>
                </a:solidFill>
              </a:rPr>
              <a:t>/</a:t>
            </a:r>
            <a:r>
              <a:rPr lang="en-US" b="1" dirty="0" err="1">
                <a:solidFill>
                  <a:srgbClr val="000000"/>
                </a:solidFill>
              </a:rPr>
              <a:t>ticonf.us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274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DONE!</a:t>
              </a:r>
              <a:endParaRPr lang="it-IT" b="1" dirty="0"/>
            </a:p>
          </p:txBody>
        </p:sp>
      </p:grpSp>
      <p:pic>
        <p:nvPicPr>
          <p:cNvPr id="5" name="Picture 4" descr="d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72" y="1858164"/>
            <a:ext cx="5426807" cy="3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WHO AM I?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83576" y="1675319"/>
            <a:ext cx="7404591" cy="256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 dirty="0" smtClean="0"/>
              <a:t>Grant Shipley -- @</a:t>
            </a:r>
            <a:r>
              <a:rPr lang="en-US" sz="2300" dirty="0" err="1" smtClean="0"/>
              <a:t>gshipley</a:t>
            </a:r>
            <a:r>
              <a:rPr lang="en-US" sz="2300" dirty="0" smtClean="0"/>
              <a:t> – </a:t>
            </a:r>
            <a:r>
              <a:rPr lang="en-US" sz="2300" dirty="0" err="1" smtClean="0"/>
              <a:t>www.runcloudrun.com</a:t>
            </a:r>
            <a:endParaRPr lang="en-US" sz="2300" dirty="0" smtClean="0"/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Senior Manager, Cloud– Red Hat</a:t>
            </a:r>
          </a:p>
          <a:p>
            <a:pPr marL="742950" lvl="1" indent="-285750">
              <a:buFont typeface="Arial"/>
              <a:buChar char="•"/>
            </a:pPr>
            <a:r>
              <a:rPr lang="en-US" sz="2300" dirty="0" smtClean="0"/>
              <a:t>I still </a:t>
            </a:r>
            <a:r>
              <a:rPr lang="en-US" sz="2300" dirty="0" smtClean="0"/>
              <a:t>code</a:t>
            </a:r>
          </a:p>
          <a:p>
            <a:pPr marL="742950" lvl="1" indent="-285750">
              <a:buFont typeface="Arial"/>
              <a:buChar char="•"/>
            </a:pPr>
            <a:r>
              <a:rPr lang="en-US" sz="2300" dirty="0" smtClean="0"/>
              <a:t>Titanium Titan</a:t>
            </a:r>
            <a:endParaRPr lang="en-US" sz="2300" dirty="0" smtClean="0"/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Red Hat (7 Years), Novell (2 years), Caldera / SCO (5 years)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Java / Mobile /</a:t>
            </a:r>
            <a:r>
              <a:rPr lang="en-US" sz="2300" dirty="0" err="1" smtClean="0"/>
              <a:t>MongoDB</a:t>
            </a:r>
            <a:r>
              <a:rPr lang="en-US" sz="2300" dirty="0" smtClean="0"/>
              <a:t> / MySQL/ PostgreSQL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Open source projects</a:t>
            </a:r>
            <a:endParaRPr lang="en-US" sz="2300" dirty="0"/>
          </a:p>
        </p:txBody>
      </p:sp>
      <p:pic>
        <p:nvPicPr>
          <p:cNvPr id="6" name="Picture 5" descr="nam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86" y="5470415"/>
            <a:ext cx="2085168" cy="13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WHO ARE YOU?</a:t>
            </a:r>
            <a:endParaRPr lang="it-IT" b="1" dirty="0"/>
          </a:p>
        </p:txBody>
      </p:sp>
      <p:pic>
        <p:nvPicPr>
          <p:cNvPr id="4" name="Picture 3" descr="whoareyou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00" y="2087140"/>
            <a:ext cx="2829522" cy="35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ASSUMPTIONS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8671" y="2064427"/>
            <a:ext cx="822532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2300"/>
            </a:lvl1pPr>
            <a:lvl2pPr marL="742950" lvl="1" indent="-285750">
              <a:buFont typeface="Arial"/>
              <a:buChar char="•"/>
              <a:defRPr sz="2300"/>
            </a:lvl2pPr>
          </a:lstStyle>
          <a:p>
            <a:r>
              <a:rPr lang="en-US" dirty="0" smtClean="0"/>
              <a:t>You care about writing mobile applications</a:t>
            </a:r>
          </a:p>
          <a:p>
            <a:r>
              <a:rPr lang="en-US" dirty="0" smtClean="0"/>
              <a:t>You want to learn how to create full stack JavaScript applications</a:t>
            </a:r>
          </a:p>
          <a:p>
            <a:r>
              <a:rPr lang="en-US" dirty="0" smtClean="0"/>
              <a:t>You want to learn about the current cloud scape</a:t>
            </a:r>
            <a:endParaRPr lang="en-US" dirty="0"/>
          </a:p>
        </p:txBody>
      </p:sp>
      <p:pic>
        <p:nvPicPr>
          <p:cNvPr id="5" name="Picture 4" descr="assumption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31" y="3882765"/>
            <a:ext cx="3400269" cy="29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59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sz="1400" b="1" dirty="0" smtClean="0"/>
              <a:t>OVERVIEW</a:t>
            </a:r>
            <a:endParaRPr lang="it-IT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51064" y="2064427"/>
            <a:ext cx="584006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2300"/>
            </a:lvl1pPr>
            <a:lvl2pPr marL="742950" lvl="1" indent="-285750">
              <a:buFont typeface="Arial"/>
              <a:buChar char="•"/>
              <a:defRPr sz="2300"/>
            </a:lvl2pPr>
          </a:lstStyle>
          <a:p>
            <a:r>
              <a:rPr lang="en-US" dirty="0" smtClean="0"/>
              <a:t>My mobile development history</a:t>
            </a:r>
          </a:p>
          <a:p>
            <a:r>
              <a:rPr lang="en-US" dirty="0" smtClean="0"/>
              <a:t>Native development sucks</a:t>
            </a:r>
          </a:p>
          <a:p>
            <a:r>
              <a:rPr lang="en-US" dirty="0" smtClean="0"/>
              <a:t>What I learned about publishing mobile apps</a:t>
            </a:r>
          </a:p>
          <a:p>
            <a:pPr lvl="1"/>
            <a:r>
              <a:rPr lang="en-US" dirty="0" smtClean="0"/>
              <a:t>Split Revenue versus Contract</a:t>
            </a:r>
          </a:p>
          <a:p>
            <a:r>
              <a:rPr lang="en-US" dirty="0" smtClean="0"/>
              <a:t>Partner Partner Partner – I can’t compete</a:t>
            </a:r>
          </a:p>
          <a:p>
            <a:r>
              <a:rPr lang="en-US" dirty="0" smtClean="0"/>
              <a:t>Use established brands and content</a:t>
            </a:r>
            <a:endParaRPr lang="en-US" dirty="0"/>
          </a:p>
        </p:txBody>
      </p:sp>
      <p:pic>
        <p:nvPicPr>
          <p:cNvPr id="5" name="Picture 4" descr="lear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22" y="4479681"/>
            <a:ext cx="3175180" cy="23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4348" y="510870"/>
            <a:ext cx="7715304" cy="659116"/>
            <a:chOff x="714348" y="599685"/>
            <a:chExt cx="7715304" cy="659116"/>
          </a:xfrm>
        </p:grpSpPr>
        <p:pic>
          <p:nvPicPr>
            <p:cNvPr id="3" name="Picture 2" descr="C:\Documents and Settings\Mimmo\Desktop\Vintage Slides\Main\Main\Assets\ribbon_dark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348" y="599685"/>
              <a:ext cx="7715304" cy="659116"/>
            </a:xfrm>
            <a:prstGeom prst="rect">
              <a:avLst/>
            </a:prstGeom>
            <a:noFill/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CasellaDiTesto 20"/>
            <p:cNvSpPr txBox="1"/>
            <p:nvPr/>
          </p:nvSpPr>
          <p:spPr>
            <a:xfrm>
              <a:off x="3214678" y="671124"/>
              <a:ext cx="271464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700">
                  <a:solidFill>
                    <a:srgbClr val="FFFFFF"/>
                  </a:solidFill>
                  <a:latin typeface="Helvetica Neue"/>
                  <a:cs typeface="Helvetica Neue"/>
                </a:defRPr>
              </a:lvl1pPr>
            </a:lstStyle>
            <a:p>
              <a:r>
                <a:rPr lang="it-IT" b="1" dirty="0" smtClean="0"/>
                <a:t>PHP and CLOUD</a:t>
              </a:r>
              <a:endParaRPr lang="it-IT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8222" y="1487004"/>
            <a:ext cx="6340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>
              <a:buClr>
                <a:srgbClr val="999999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is cloud computing</a:t>
            </a:r>
          </a:p>
          <a:p>
            <a:pPr marL="92075">
              <a:buClr>
                <a:srgbClr val="999999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32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My mom thinks I work at Apple</a:t>
            </a:r>
          </a:p>
        </p:txBody>
      </p:sp>
    </p:spTree>
    <p:extLst>
      <p:ext uri="{BB962C8B-B14F-4D97-AF65-F5344CB8AC3E}">
        <p14:creationId xmlns:p14="http://schemas.microsoft.com/office/powerpoint/2010/main" val="215250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99685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0"/>
          <p:cNvSpPr txBox="1"/>
          <p:nvPr/>
        </p:nvSpPr>
        <p:spPr>
          <a:xfrm>
            <a:off x="3214678" y="671124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b="1" dirty="0" smtClean="0"/>
              <a:t>LEVEL SET</a:t>
            </a:r>
            <a:endParaRPr lang="it-IT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51064" y="1667373"/>
            <a:ext cx="6122189" cy="307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>
                <a:ea typeface="ＭＳ Ｐゴシック" charset="0"/>
                <a:cs typeface="ＭＳ Ｐゴシック" charset="0"/>
              </a:rPr>
              <a:t>Cloud computing will 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Feed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all the children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Shelter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all the homeless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Create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world peace</a:t>
            </a: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Save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us from the zombie </a:t>
            </a:r>
            <a:r>
              <a:rPr lang="en-GB" sz="2400" dirty="0" smtClean="0">
                <a:ea typeface="ＭＳ Ｐゴシック" charset="0"/>
                <a:cs typeface="ＭＳ Ｐゴシック" charset="0"/>
              </a:rPr>
              <a:t>apocalypse </a:t>
            </a:r>
            <a:endParaRPr lang="en-GB" sz="2400" dirty="0">
              <a:ea typeface="ＭＳ Ｐゴシック" charset="0"/>
              <a:cs typeface="ＭＳ Ｐゴシック" charset="0"/>
            </a:endParaRPr>
          </a:p>
          <a:p>
            <a:pPr lvl="1" hangingPunct="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GB" sz="240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GB" sz="2400" dirty="0" err="1" smtClean="0">
                <a:ea typeface="ＭＳ Ｐゴシック" charset="0"/>
                <a:cs typeface="ＭＳ Ｐゴシック" charset="0"/>
              </a:rPr>
              <a:t>Automagically</a:t>
            </a:r>
            <a:r>
              <a:rPr lang="en-GB" sz="240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GB" sz="2400" dirty="0">
                <a:ea typeface="ＭＳ Ｐゴシック" charset="0"/>
                <a:cs typeface="ＭＳ Ｐゴシック" charset="0"/>
              </a:rPr>
              <a:t>correct your terrible photos</a:t>
            </a:r>
          </a:p>
        </p:txBody>
      </p:sp>
      <p:pic>
        <p:nvPicPr>
          <p:cNvPr id="7" name="Picture 6" descr="zomb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57" y="4671166"/>
            <a:ext cx="1601543" cy="21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11840" y="1295058"/>
            <a:ext cx="6361920" cy="2956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36446" rIns="72891" bIns="3644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          </a:t>
            </a: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  <a:p>
            <a:pPr hangingPunct="0">
              <a:lnSpc>
                <a:spcPct val="93000"/>
              </a:lnSpc>
              <a:spcAft>
                <a:spcPts val="1154"/>
              </a:spcAft>
              <a:buClr>
                <a:srgbClr val="000000"/>
              </a:buClr>
              <a:buSzPct val="100000"/>
              <a:defRPr/>
            </a:pPr>
            <a:endParaRPr lang="en-GB" sz="23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732481" y="4483551"/>
            <a:ext cx="1767616" cy="30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2891" tIns="36446" rIns="72891" bIns="36446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</a:tabLst>
              <a:defRPr/>
            </a:pPr>
            <a:r>
              <a:rPr lang="en-US" sz="1500" i="1">
                <a:solidFill>
                  <a:srgbClr val="000000"/>
                </a:solidFill>
              </a:rPr>
              <a:t>“How do I use this?”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50880" y="2118103"/>
            <a:ext cx="5222880" cy="342396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</a:tabLst>
              <a:defRPr/>
            </a:pPr>
            <a:r>
              <a:rPr lang="en-GB" sz="2300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Servers in the Cloud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43680" y="2750352"/>
            <a:ext cx="5230080" cy="653469"/>
          </a:xfrm>
          <a:prstGeom prst="rect">
            <a:avLst/>
          </a:prstGeom>
          <a:gradFill rotWithShape="0">
            <a:gsLst>
              <a:gs pos="0">
                <a:srgbClr val="BCBCBC"/>
              </a:gs>
              <a:gs pos="100000">
                <a:srgbClr val="EDEDED"/>
              </a:gs>
            </a:gsLst>
            <a:lin ang="16200000" scaled="1"/>
          </a:gradFill>
          <a:ln w="936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0118" rIns="0" bIns="0"/>
          <a:lstStyle/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</a:tabLst>
              <a:defRPr/>
            </a:pPr>
            <a:r>
              <a:rPr lang="en-GB" dirty="0">
                <a:solidFill>
                  <a:srgbClr val="000000"/>
                </a:solidFill>
                <a:cs typeface="Arial" charset="0"/>
              </a:rPr>
              <a:t> You must build and manage everything</a:t>
            </a:r>
          </a:p>
          <a:p>
            <a:pPr hangingPunct="0">
              <a:buClr>
                <a:srgbClr val="000000"/>
              </a:buClr>
              <a:buSzPct val="100000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</a:tabLst>
              <a:defRPr/>
            </a:pPr>
            <a:r>
              <a:rPr lang="en-GB" dirty="0">
                <a:solidFill>
                  <a:srgbClr val="000000"/>
                </a:solidFill>
                <a:cs typeface="Arial" charset="0"/>
              </a:rPr>
              <a:t> (OS, App </a:t>
            </a:r>
            <a:r>
              <a:rPr lang="en-GB" dirty="0">
                <a:solidFill>
                  <a:srgbClr val="000000"/>
                </a:solidFill>
              </a:rPr>
              <a:t>Servers, DB, App, etc.)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89" y="3963739"/>
            <a:ext cx="2712960" cy="139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Documents and Settings\Mimmo\Desktop\Vintage Slides\Main\Main\Assets\ribbon_dar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89" y="500277"/>
            <a:ext cx="7715304" cy="659116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20"/>
          <p:cNvSpPr txBox="1"/>
          <p:nvPr/>
        </p:nvSpPr>
        <p:spPr>
          <a:xfrm>
            <a:off x="3214679" y="563220"/>
            <a:ext cx="271464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it-IT" sz="17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IaaS</a:t>
            </a:r>
            <a:endParaRPr lang="it-IT" sz="1700" b="1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 descr="ia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14" y="5363566"/>
            <a:ext cx="2128086" cy="14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4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7105</TotalTime>
  <Words>497</Words>
  <Application>Microsoft Macintosh PowerPoint</Application>
  <PresentationFormat>On-screen Show (4:3)</PresentationFormat>
  <Paragraphs>128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OpenShift is FREE?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Got Questions? We Have Answers!</vt:lpstr>
      <vt:lpstr>PowerPoint Presentation</vt:lpstr>
    </vt:vector>
  </TitlesOfParts>
  <Company>Red Hat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Purtell</dc:creator>
  <cp:lastModifiedBy>PaaS Guy</cp:lastModifiedBy>
  <cp:revision>206</cp:revision>
  <dcterms:created xsi:type="dcterms:W3CDTF">2013-01-28T19:53:51Z</dcterms:created>
  <dcterms:modified xsi:type="dcterms:W3CDTF">2013-07-23T18:26:22Z</dcterms:modified>
</cp:coreProperties>
</file>